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258" r:id="rId6"/>
    <p:sldId id="277" r:id="rId7"/>
    <p:sldId id="262" r:id="rId8"/>
    <p:sldId id="261" r:id="rId9"/>
    <p:sldId id="271" r:id="rId10"/>
    <p:sldId id="263" r:id="rId11"/>
    <p:sldId id="264" r:id="rId12"/>
    <p:sldId id="260" r:id="rId13"/>
    <p:sldId id="279" r:id="rId14"/>
    <p:sldId id="265" r:id="rId15"/>
    <p:sldId id="266" r:id="rId16"/>
    <p:sldId id="268" r:id="rId17"/>
    <p:sldId id="270" r:id="rId18"/>
    <p:sldId id="280" r:id="rId19"/>
    <p:sldId id="25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57"/>
    <p:restoredTop sz="94867"/>
  </p:normalViewPr>
  <p:slideViewPr>
    <p:cSldViewPr snapToGrid="0" snapToObjects="1">
      <p:cViewPr varScale="1">
        <p:scale>
          <a:sx n="91" d="100"/>
          <a:sy n="91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7FC46-A6FC-2A42-9185-A3EC7F7D050C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E19A1-CFD5-B54A-A00B-0F3C17052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E19A1-CFD5-B54A-A00B-0F3C17052E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6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dynamodb/" TargetMode="External"/><Relationship Id="rId3" Type="http://schemas.openxmlformats.org/officeDocument/2006/relationships/hyperlink" Target="http://www.slideshare.net/AmazonWebServices/building-serverless-backends-with-aws-lambda-and-amazon-api-gateway-67645758" TargetMode="External"/><Relationship Id="rId7" Type="http://schemas.openxmlformats.org/officeDocument/2006/relationships/hyperlink" Target="https://aws.amazon.com/sns/" TargetMode="External"/><Relationship Id="rId2" Type="http://schemas.openxmlformats.org/officeDocument/2006/relationships/hyperlink" Target="http://www.slideshare.net/AmazonWebServices/aws-lambda-and-serverless-cloud-617128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ws.amazon.com/S3/" TargetMode="External"/><Relationship Id="rId5" Type="http://schemas.openxmlformats.org/officeDocument/2006/relationships/hyperlink" Target="http://aws.amazon.com/api-gateway/" TargetMode="External"/><Relationship Id="rId4" Type="http://schemas.openxmlformats.org/officeDocument/2006/relationships/hyperlink" Target="http://aws.amazon.com/lambda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s/" TargetMode="External"/><Relationship Id="rId2" Type="http://schemas.openxmlformats.org/officeDocument/2006/relationships/hyperlink" Target="https://aws.amazon.com/ec2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lambda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serverless</a:t>
            </a:r>
            <a:r>
              <a:rPr lang="en-US" dirty="0"/>
              <a:t> backend with AWS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12-MAR-2018</a:t>
            </a:r>
          </a:p>
          <a:p>
            <a:r>
              <a:rPr lang="en-US" dirty="0"/>
              <a:t>Tero </a:t>
            </a:r>
            <a:r>
              <a:rPr lang="en-US" dirty="0" err="1"/>
              <a:t>Nordström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66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AWS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6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93448" y="2027057"/>
            <a:ext cx="11545958" cy="498107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Build, deploy and </a:t>
            </a:r>
            <a:br>
              <a:rPr lang="en-US" dirty="0"/>
            </a:br>
            <a:r>
              <a:rPr lang="en-US" dirty="0"/>
              <a:t>manage APIs</a:t>
            </a:r>
          </a:p>
          <a:p>
            <a:r>
              <a:rPr lang="en-US" dirty="0"/>
              <a:t>API gateway can</a:t>
            </a:r>
            <a:br>
              <a:rPr lang="en-US" dirty="0"/>
            </a:br>
            <a:r>
              <a:rPr lang="en-US" dirty="0"/>
              <a:t>execute code running</a:t>
            </a:r>
            <a:br>
              <a:rPr lang="en-US" dirty="0"/>
            </a:br>
            <a:r>
              <a:rPr lang="en-US" dirty="0"/>
              <a:t>in Lambda, EC2 or</a:t>
            </a:r>
            <a:br>
              <a:rPr lang="en-US" dirty="0"/>
            </a:br>
            <a:r>
              <a:rPr lang="en-US" dirty="0"/>
              <a:t>web services outside</a:t>
            </a:r>
            <a:br>
              <a:rPr lang="en-US" dirty="0"/>
            </a:br>
            <a:r>
              <a:rPr lang="en-US" dirty="0"/>
              <a:t>of AWS</a:t>
            </a:r>
          </a:p>
          <a:p>
            <a:r>
              <a:rPr lang="en-US" dirty="0"/>
              <a:t>Define REST APIs and</a:t>
            </a:r>
            <a:br>
              <a:rPr lang="en-US" dirty="0"/>
            </a:br>
            <a:r>
              <a:rPr lang="en-US" dirty="0"/>
              <a:t>its associated resources</a:t>
            </a:r>
            <a:br>
              <a:rPr lang="en-US" dirty="0"/>
            </a:br>
            <a:r>
              <a:rPr lang="en-US" dirty="0"/>
              <a:t>and methods</a:t>
            </a:r>
          </a:p>
          <a:p>
            <a:r>
              <a:rPr lang="en-US" dirty="0"/>
              <a:t>Manage your API lifecycle, generate your client SDKs, view API metrics, API caching</a:t>
            </a:r>
          </a:p>
          <a:p>
            <a:pPr lvl="1"/>
            <a:r>
              <a:rPr lang="en-US" dirty="0"/>
              <a:t>Multiple release stages</a:t>
            </a:r>
          </a:p>
          <a:p>
            <a:pPr lvl="1"/>
            <a:r>
              <a:rPr lang="en-US" dirty="0"/>
              <a:t>Generate SDKs to access your APIs (</a:t>
            </a:r>
            <a:r>
              <a:rPr lang="en-US" dirty="0" err="1"/>
              <a:t>Javascript</a:t>
            </a:r>
            <a:r>
              <a:rPr lang="en-US" dirty="0"/>
              <a:t>, iOS, Android)</a:t>
            </a:r>
          </a:p>
          <a:p>
            <a:pPr lvl="1"/>
            <a:r>
              <a:rPr lang="en-US" dirty="0"/>
              <a:t>Dashboard to visually monitor calls to the services</a:t>
            </a:r>
          </a:p>
          <a:p>
            <a:pPr lvl="1"/>
            <a:r>
              <a:rPr lang="en-US" dirty="0"/>
              <a:t>Cache with customizable keys and time-to-live in seconds for API data to avoid hitting back-end services for each request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/>
              <a:t>API Gateway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704" y="1775144"/>
            <a:ext cx="7451627" cy="27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21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Cognito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542" y="2430764"/>
            <a:ext cx="9000000" cy="3600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09072" y="1985596"/>
            <a:ext cx="2490539" cy="889952"/>
          </a:xfrm>
          <a:prstGeom prst="wedgeRoundRectCallout">
            <a:avLst>
              <a:gd name="adj1" fmla="val 57602"/>
              <a:gd name="adj2" fmla="val 11114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Facebook &amp; Google login, own NUVIZ ID based on User pools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805564" y="1985596"/>
            <a:ext cx="2490539" cy="889952"/>
          </a:xfrm>
          <a:prstGeom prst="wedgeRoundRectCallout">
            <a:avLst>
              <a:gd name="adj1" fmla="val -40466"/>
              <a:gd name="adj2" fmla="val 11114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Access control for resources and APIs through </a:t>
            </a:r>
            <a:r>
              <a:rPr lang="en-US" sz="1600" dirty="0" err="1"/>
              <a:t>Cognito</a:t>
            </a:r>
            <a:r>
              <a:rPr lang="en-US" sz="1600" dirty="0"/>
              <a:t> IDs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9235636" y="5573949"/>
            <a:ext cx="2673811" cy="1034331"/>
          </a:xfrm>
          <a:prstGeom prst="wedgeRoundRectCallout">
            <a:avLst>
              <a:gd name="adj1" fmla="val -48679"/>
              <a:gd name="adj2" fmla="val -821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Some parts of user data (e.g. app settings) through </a:t>
            </a:r>
            <a:r>
              <a:rPr lang="en-US" sz="1600" dirty="0" err="1"/>
              <a:t>Cognito</a:t>
            </a:r>
            <a:r>
              <a:rPr lang="en-US" sz="1600" dirty="0"/>
              <a:t> Sync</a:t>
            </a:r>
          </a:p>
        </p:txBody>
      </p:sp>
    </p:spTree>
    <p:extLst>
      <p:ext uri="{BB962C8B-B14F-4D97-AF65-F5344CB8AC3E}">
        <p14:creationId xmlns:p14="http://schemas.microsoft.com/office/powerpoint/2010/main" val="11934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services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00200"/>
            <a:ext cx="9279941" cy="49570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 Storage Service (S3)</a:t>
            </a:r>
          </a:p>
          <a:p>
            <a:pPr lvl="1"/>
            <a:r>
              <a:rPr lang="en-US" dirty="0"/>
              <a:t>Secure, durable, scalable cloud storage for objects/files</a:t>
            </a:r>
          </a:p>
          <a:p>
            <a:pPr lvl="1"/>
            <a:r>
              <a:rPr lang="en-US" dirty="0"/>
              <a:t>Use Lambda functions that react to object changes (e.g. new file)</a:t>
            </a:r>
          </a:p>
          <a:p>
            <a:r>
              <a:rPr lang="en-US" dirty="0" err="1"/>
              <a:t>DynamoDB</a:t>
            </a:r>
            <a:endParaRPr lang="en-US" dirty="0"/>
          </a:p>
          <a:p>
            <a:pPr lvl="1"/>
            <a:r>
              <a:rPr lang="en-US" dirty="0"/>
              <a:t>Fast and flexible NoSQL database service</a:t>
            </a:r>
          </a:p>
          <a:p>
            <a:pPr lvl="1"/>
            <a:r>
              <a:rPr lang="en-US" dirty="0"/>
              <a:t>Supports both document and key-value store models</a:t>
            </a:r>
          </a:p>
          <a:p>
            <a:pPr lvl="1"/>
            <a:r>
              <a:rPr lang="en-US" dirty="0"/>
              <a:t>Use Lambda functions that react to data changes through </a:t>
            </a:r>
            <a:r>
              <a:rPr lang="en-US" dirty="0" err="1"/>
              <a:t>DynamoDB</a:t>
            </a:r>
            <a:r>
              <a:rPr lang="en-US" dirty="0"/>
              <a:t> Streams</a:t>
            </a:r>
          </a:p>
          <a:p>
            <a:r>
              <a:rPr lang="en-US" dirty="0"/>
              <a:t>Simple Notification Service (SNS)</a:t>
            </a:r>
          </a:p>
          <a:p>
            <a:pPr lvl="1"/>
            <a:r>
              <a:rPr lang="en-US" dirty="0"/>
              <a:t>Push notification service (</a:t>
            </a:r>
            <a:r>
              <a:rPr lang="en-US" dirty="0" err="1"/>
              <a:t>CreateTopic</a:t>
            </a:r>
            <a:r>
              <a:rPr lang="en-US" dirty="0"/>
              <a:t>, Subscribe, Publish)</a:t>
            </a:r>
          </a:p>
          <a:p>
            <a:pPr lvl="1"/>
            <a:r>
              <a:rPr lang="en-US" dirty="0"/>
              <a:t>Receive notifications via Mobile Push notification (Apple, Google and Kindle Fire Devices), HTTP/HTTPS, Email/Email-JSON, SMS or Amazon Simple Queue Service (SQS) queues, or AWS Lambda functions.</a:t>
            </a:r>
          </a:p>
          <a:p>
            <a:pPr lvl="1"/>
            <a:r>
              <a:rPr lang="en-US" dirty="0"/>
              <a:t>Use Lambda functions that react to notifications posted to a topic</a:t>
            </a:r>
          </a:p>
        </p:txBody>
      </p:sp>
    </p:spTree>
    <p:extLst>
      <p:ext uri="{BB962C8B-B14F-4D97-AF65-F5344CB8AC3E}">
        <p14:creationId xmlns:p14="http://schemas.microsoft.com/office/powerpoint/2010/main" val="10935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services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00200"/>
            <a:ext cx="9279941" cy="4957011"/>
          </a:xfrm>
        </p:spPr>
        <p:txBody>
          <a:bodyPr>
            <a:normAutofit/>
          </a:bodyPr>
          <a:lstStyle/>
          <a:p>
            <a:r>
              <a:rPr lang="en-US" dirty="0"/>
              <a:t>Mobile Analytics</a:t>
            </a:r>
          </a:p>
          <a:p>
            <a:pPr lvl="1"/>
            <a:r>
              <a:rPr lang="en-US" dirty="0"/>
              <a:t>App usage metrics including own custom events</a:t>
            </a:r>
          </a:p>
          <a:p>
            <a:pPr lvl="1"/>
            <a:r>
              <a:rPr lang="en-US" dirty="0"/>
              <a:t>Simple dashboards for basic data analysis, ability to export data to S3 or Amazon Redshift for further analysis</a:t>
            </a:r>
          </a:p>
          <a:p>
            <a:r>
              <a:rPr lang="en-US" dirty="0"/>
              <a:t>Identity and Access Management (IAM) </a:t>
            </a:r>
          </a:p>
          <a:p>
            <a:pPr lvl="1"/>
            <a:r>
              <a:rPr lang="en-US" dirty="0"/>
              <a:t>Enables to securely control access to AWS services and resources </a:t>
            </a:r>
          </a:p>
          <a:p>
            <a:pPr lvl="1"/>
            <a:r>
              <a:rPr lang="en-US" dirty="0"/>
              <a:t>Using IAM, possible to create and manage AWS users and groups, and use permissions to allow and deny their access to AWS resources. </a:t>
            </a:r>
          </a:p>
          <a:p>
            <a:r>
              <a:rPr lang="en-US" dirty="0" err="1"/>
              <a:t>Cloudwatch</a:t>
            </a:r>
            <a:endParaRPr lang="en-US" dirty="0"/>
          </a:p>
          <a:p>
            <a:pPr lvl="1"/>
            <a:r>
              <a:rPr lang="en-US" dirty="0"/>
              <a:t>Monitoring service for AWS cloud resources and the applications run on AWS. </a:t>
            </a:r>
          </a:p>
          <a:p>
            <a:pPr lvl="1"/>
            <a:r>
              <a:rPr lang="en-US" dirty="0"/>
              <a:t>Collect and track metrics, collect and monitor log files, set alarms, and automatically react to changes in AWS resources.</a:t>
            </a:r>
          </a:p>
        </p:txBody>
      </p:sp>
    </p:spTree>
    <p:extLst>
      <p:ext uri="{BB962C8B-B14F-4D97-AF65-F5344CB8AC3E}">
        <p14:creationId xmlns:p14="http://schemas.microsoft.com/office/powerpoint/2010/main" val="1589793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5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34160"/>
            <a:ext cx="8946541" cy="47142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Getting started with AWS Lambda and the </a:t>
            </a:r>
            <a:r>
              <a:rPr lang="en-US" dirty="0" err="1"/>
              <a:t>Serverless</a:t>
            </a:r>
            <a:r>
              <a:rPr lang="en-US" dirty="0"/>
              <a:t> Cloud</a:t>
            </a:r>
          </a:p>
          <a:p>
            <a:pPr lvl="1"/>
            <a:r>
              <a:rPr lang="en-US" dirty="0">
                <a:hlinkClick r:id="rId2"/>
              </a:rPr>
              <a:t>http://www.slideshare.net/AmazonWebServices/aws-lambda-and-serverless-cloud-61712836</a:t>
            </a:r>
            <a:endParaRPr lang="en-US" dirty="0"/>
          </a:p>
          <a:p>
            <a:r>
              <a:rPr lang="en-US" dirty="0"/>
              <a:t>Building </a:t>
            </a:r>
            <a:r>
              <a:rPr lang="en-US" dirty="0" err="1"/>
              <a:t>Serverless</a:t>
            </a:r>
            <a:r>
              <a:rPr lang="en-US" dirty="0"/>
              <a:t> </a:t>
            </a:r>
            <a:r>
              <a:rPr lang="en-US" dirty="0" err="1"/>
              <a:t>Backends</a:t>
            </a:r>
            <a:r>
              <a:rPr lang="en-US" dirty="0"/>
              <a:t> with AWS Lambda and Amazon API gateway</a:t>
            </a:r>
          </a:p>
          <a:p>
            <a:pPr lvl="1"/>
            <a:r>
              <a:rPr lang="en-US" dirty="0">
                <a:hlinkClick r:id="rId3"/>
              </a:rPr>
              <a:t>http://www.slideshare.net/AmazonWebServices/building-serverless-backends-with-aws-lambda-and-amazon-api-gateway-67645758</a:t>
            </a:r>
            <a:endParaRPr lang="en-US" dirty="0"/>
          </a:p>
          <a:p>
            <a:r>
              <a:rPr lang="en-US" dirty="0"/>
              <a:t>AWS services</a:t>
            </a:r>
          </a:p>
          <a:p>
            <a:pPr lvl="1"/>
            <a:r>
              <a:rPr lang="en-US" dirty="0">
                <a:hlinkClick r:id="rId4"/>
              </a:rPr>
              <a:t>http://aws.amazon.com/lambda/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http://aws.amazon.com/api-gateway/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http://aws.amazon.com/S3/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https://aws.amazon.com/sns/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https://aws.amazon.com/dynamodb/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Topics/Agenda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serverless computing?</a:t>
            </a:r>
          </a:p>
          <a:p>
            <a:r>
              <a:rPr lang="en-US" sz="2400" dirty="0" err="1"/>
              <a:t>Serverless</a:t>
            </a:r>
            <a:r>
              <a:rPr lang="en-US" sz="2400" dirty="0"/>
              <a:t> architecture with Amazon Web Services (AWS)</a:t>
            </a:r>
          </a:p>
          <a:p>
            <a:r>
              <a:rPr lang="en-US" sz="2400" dirty="0"/>
              <a:t>Other commonly used AWS services </a:t>
            </a:r>
          </a:p>
          <a:p>
            <a:r>
              <a:rPr lang="en-US" sz="2400"/>
              <a:t>Examples</a:t>
            </a:r>
            <a:endParaRPr lang="en-US" sz="2400" dirty="0"/>
          </a:p>
          <a:p>
            <a:r>
              <a:rPr lang="en-US" sz="2400" dirty="0"/>
              <a:t>Information sources</a:t>
            </a:r>
          </a:p>
        </p:txBody>
      </p:sp>
    </p:spTree>
    <p:extLst>
      <p:ext uri="{BB962C8B-B14F-4D97-AF65-F5344CB8AC3E}">
        <p14:creationId xmlns:p14="http://schemas.microsoft.com/office/powerpoint/2010/main" val="240570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computing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70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serverless</a:t>
            </a:r>
            <a:r>
              <a:rPr lang="en-US" dirty="0"/>
              <a:t>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748" y="1597891"/>
            <a:ext cx="9995636" cy="46874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Virtual machines</a:t>
            </a:r>
          </a:p>
          <a:p>
            <a:pPr lvl="1"/>
            <a:r>
              <a:rPr lang="en-US" dirty="0"/>
              <a:t>“I want to configure machines, storage, networking and my OS”</a:t>
            </a:r>
          </a:p>
          <a:p>
            <a:pPr lvl="1"/>
            <a:r>
              <a:rPr lang="en-US" dirty="0"/>
              <a:t>Machine as the unit of scale, abstracts the hardware</a:t>
            </a:r>
          </a:p>
          <a:p>
            <a:pPr lvl="1"/>
            <a:r>
              <a:rPr lang="en-US" dirty="0"/>
              <a:t>Amazon solution: </a:t>
            </a:r>
            <a:r>
              <a:rPr lang="en-US" dirty="0">
                <a:hlinkClick r:id="rId2"/>
              </a:rPr>
              <a:t>Elastic </a:t>
            </a:r>
            <a:r>
              <a:rPr lang="en-US" dirty="0" err="1">
                <a:hlinkClick r:id="rId2"/>
              </a:rPr>
              <a:t>Compule</a:t>
            </a:r>
            <a:r>
              <a:rPr lang="en-US" dirty="0">
                <a:hlinkClick r:id="rId2"/>
              </a:rPr>
              <a:t> Cloud (EC2)</a:t>
            </a:r>
            <a:endParaRPr lang="en-US" dirty="0"/>
          </a:p>
          <a:p>
            <a:r>
              <a:rPr lang="en-US" dirty="0"/>
              <a:t>Containers</a:t>
            </a:r>
          </a:p>
          <a:p>
            <a:pPr lvl="1"/>
            <a:r>
              <a:rPr lang="en-US" dirty="0"/>
              <a:t>“I want to run servers, configure applications and control scaling”</a:t>
            </a:r>
          </a:p>
          <a:p>
            <a:pPr lvl="1"/>
            <a:r>
              <a:rPr lang="en-US" dirty="0"/>
              <a:t>Application as the unit of scale, abstracts the OS</a:t>
            </a:r>
          </a:p>
          <a:p>
            <a:pPr lvl="1"/>
            <a:r>
              <a:rPr lang="en-US" dirty="0"/>
              <a:t>Amazon solution: </a:t>
            </a:r>
            <a:r>
              <a:rPr lang="en-US" dirty="0">
                <a:hlinkClick r:id="rId3"/>
              </a:rPr>
              <a:t>EC2 Container Service (ECS)</a:t>
            </a:r>
            <a:endParaRPr lang="en-US" dirty="0"/>
          </a:p>
          <a:p>
            <a:r>
              <a:rPr lang="en-US" dirty="0" err="1"/>
              <a:t>Serverless</a:t>
            </a:r>
            <a:endParaRPr lang="en-US" dirty="0"/>
          </a:p>
          <a:p>
            <a:pPr lvl="1"/>
            <a:r>
              <a:rPr lang="en-US" dirty="0"/>
              <a:t>”Run my code when it’s needed”</a:t>
            </a:r>
          </a:p>
          <a:p>
            <a:pPr lvl="1"/>
            <a:r>
              <a:rPr lang="en-US" dirty="0"/>
              <a:t>Functions as the unit of scale, abstracts the language runtime</a:t>
            </a:r>
          </a:p>
          <a:p>
            <a:pPr lvl="1"/>
            <a:r>
              <a:rPr lang="en-US" dirty="0"/>
              <a:t>Amazon solution: </a:t>
            </a:r>
            <a:r>
              <a:rPr lang="en-US" dirty="0">
                <a:hlinkClick r:id="rId4"/>
              </a:rPr>
              <a:t>Lambda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42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for AWS </a:t>
            </a:r>
            <a:r>
              <a:rPr lang="en-US" dirty="0" err="1"/>
              <a:t>Serverless</a:t>
            </a:r>
            <a:r>
              <a:rPr lang="en-US" dirty="0"/>
              <a:t>: 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03948"/>
            <a:ext cx="7282700" cy="48727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“Run code without servers. Pay only for the compute time you consume. Be Happy!” – AWS marketing slogan</a:t>
            </a:r>
          </a:p>
          <a:p>
            <a:r>
              <a:rPr lang="en-US" dirty="0"/>
              <a:t>Trigged by events or called from APIs, examples</a:t>
            </a:r>
          </a:p>
          <a:p>
            <a:pPr lvl="1"/>
            <a:r>
              <a:rPr lang="en-US" dirty="0"/>
              <a:t>PUT to an Amazon S3 bucket </a:t>
            </a:r>
          </a:p>
          <a:p>
            <a:pPr lvl="1"/>
            <a:r>
              <a:rPr lang="en-US" dirty="0"/>
              <a:t>Updates to Amazon </a:t>
            </a:r>
            <a:r>
              <a:rPr lang="en-US" dirty="0" err="1"/>
              <a:t>DynamoDB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Call to an Amazon API Gateway endpoint</a:t>
            </a:r>
          </a:p>
          <a:p>
            <a:pPr lvl="1"/>
            <a:r>
              <a:rPr lang="en-US" dirty="0"/>
              <a:t>Mobile app back-end call</a:t>
            </a:r>
          </a:p>
          <a:p>
            <a:r>
              <a:rPr lang="en-US" dirty="0"/>
              <a:t>Supports Java, </a:t>
            </a:r>
            <a:r>
              <a:rPr lang="en-US" dirty="0" err="1"/>
              <a:t>Node.js</a:t>
            </a:r>
            <a:r>
              <a:rPr lang="en-US" dirty="0"/>
              <a:t>, and Python code</a:t>
            </a:r>
          </a:p>
          <a:p>
            <a:r>
              <a:rPr lang="en-US" dirty="0"/>
              <a:t>Charged for every 100ms your code executes + number of requests</a:t>
            </a:r>
          </a:p>
          <a:p>
            <a:pPr lvl="1"/>
            <a:r>
              <a:rPr lang="en-US" dirty="0"/>
              <a:t>$0.00001667 for every GB-second used </a:t>
            </a:r>
          </a:p>
          <a:p>
            <a:pPr lvl="1"/>
            <a:r>
              <a:rPr lang="en-US" dirty="0"/>
              <a:t>$0.20 per 1 million requests</a:t>
            </a:r>
          </a:p>
          <a:p>
            <a:pPr lvl="1"/>
            <a:r>
              <a:rPr lang="en-US" dirty="0"/>
              <a:t>Free tier: 1M free requests per month and 400,000 GB-seconds of compute time per month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265" y="1369343"/>
            <a:ext cx="2233528" cy="16318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56972" y="2004946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No servers to manage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786" y="2984102"/>
            <a:ext cx="2233528" cy="16318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56972" y="3641788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Continous</a:t>
            </a:r>
            <a:r>
              <a:rPr lang="en-US" sz="1600" dirty="0"/>
              <a:t> scaling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225" y="4539187"/>
            <a:ext cx="2395609" cy="17502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56972" y="5174790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Never pay for idle –</a:t>
            </a:r>
            <a:br>
              <a:rPr lang="en-US" sz="1600"/>
            </a:br>
            <a:r>
              <a:rPr lang="en-US" sz="1600"/>
              <a:t>no cold servers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150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Lambda 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187357"/>
            <a:ext cx="10800000" cy="324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41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example – </a:t>
            </a:r>
            <a:br>
              <a:rPr lang="en-US" dirty="0"/>
            </a:br>
            <a:r>
              <a:rPr lang="en-US" sz="3200" dirty="0"/>
              <a:t>Real time file processing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2160000"/>
            <a:ext cx="11520000" cy="3456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625170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example – </a:t>
            </a:r>
            <a:br>
              <a:rPr lang="en-US" dirty="0"/>
            </a:br>
            <a:r>
              <a:rPr lang="en-US" sz="3200" dirty="0" err="1"/>
              <a:t>IoT</a:t>
            </a:r>
            <a:r>
              <a:rPr lang="en-US" sz="3200" dirty="0"/>
              <a:t> backend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2160000"/>
            <a:ext cx="11520000" cy="346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61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11" y="286463"/>
            <a:ext cx="9404723" cy="1400530"/>
          </a:xfrm>
        </p:spPr>
        <p:txBody>
          <a:bodyPr/>
          <a:lstStyle/>
          <a:p>
            <a:r>
              <a:rPr lang="en-US" sz="3600" dirty="0"/>
              <a:t>Larger</a:t>
            </a:r>
            <a:br>
              <a:rPr lang="en-US" sz="3600" dirty="0"/>
            </a:br>
            <a:r>
              <a:rPr lang="en-US" sz="3600" dirty="0"/>
              <a:t>example:</a:t>
            </a:r>
            <a:br>
              <a:rPr lang="en-US" sz="3600" dirty="0"/>
            </a:br>
            <a:r>
              <a:rPr lang="en-US" sz="3600" dirty="0"/>
              <a:t>Mobile </a:t>
            </a:r>
            <a:br>
              <a:rPr lang="en-US" sz="3600" dirty="0"/>
            </a:br>
            <a:r>
              <a:rPr lang="en-US" sz="3600" dirty="0"/>
              <a:t>Backend </a:t>
            </a:r>
            <a:br>
              <a:rPr lang="en-US" sz="3600" dirty="0"/>
            </a:br>
            <a:r>
              <a:rPr lang="en-US" sz="3600" dirty="0"/>
              <a:t>using </a:t>
            </a:r>
            <a:br>
              <a:rPr lang="en-US" sz="3600" dirty="0"/>
            </a:br>
            <a:r>
              <a:rPr lang="en-US" sz="3600" dirty="0"/>
              <a:t>Lambda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2" y="184862"/>
            <a:ext cx="9428330" cy="657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39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F085897C7E806E46B4D0D11F1472DAB1" ma:contentTypeVersion="2" ma:contentTypeDescription="Luo uusi asiakirja." ma:contentTypeScope="" ma:versionID="c686cc5f9a435834ba2c2d76b6caf949">
  <xsd:schema xmlns:xsd="http://www.w3.org/2001/XMLSchema" xmlns:xs="http://www.w3.org/2001/XMLSchema" xmlns:p="http://schemas.microsoft.com/office/2006/metadata/properties" xmlns:ns2="67f3cff1-70b4-4c47-a956-34077f5feb4d" targetNamespace="http://schemas.microsoft.com/office/2006/metadata/properties" ma:root="true" ma:fieldsID="2af4380168123ea8215aa5429091d121" ns2:_="">
    <xsd:import namespace="67f3cff1-70b4-4c47-a956-34077f5feb4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f3cff1-70b4-4c47-a956-34077f5feb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Jaettu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Jakamisen tiedot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8CA1CB-D8F3-4994-A223-EE5BF75B3B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12AFF2-B06A-46D9-88F6-CC9E559FDE50}">
  <ds:schemaRefs>
    <ds:schemaRef ds:uri="http://purl.org/dc/terms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67f3cff1-70b4-4c47-a956-34077f5feb4d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CC2A0F0-52EA-4E8D-B992-A1C8E1586F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f3cff1-70b4-4c47-a956-34077f5feb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Ioni</Template>
  <TotalTime>3153</TotalTime>
  <Words>611</Words>
  <Application>Microsoft Macintosh PowerPoint</Application>
  <PresentationFormat>Widescreen</PresentationFormat>
  <Paragraphs>91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Ion</vt:lpstr>
      <vt:lpstr>Building serverless backend with AWS</vt:lpstr>
      <vt:lpstr>Topics/Agenda</vt:lpstr>
      <vt:lpstr>Serverless computing</vt:lpstr>
      <vt:lpstr>What is serverless computing</vt:lpstr>
      <vt:lpstr>Basis for AWS Serverless: Lambda</vt:lpstr>
      <vt:lpstr>How Lambda works</vt:lpstr>
      <vt:lpstr>Lambda example –  Real time file processing</vt:lpstr>
      <vt:lpstr>Lambda example –  IoT backend</vt:lpstr>
      <vt:lpstr>Larger example: Mobile  Backend  using  Lambda</vt:lpstr>
      <vt:lpstr>Other common AWS services</vt:lpstr>
      <vt:lpstr>API Gateway</vt:lpstr>
      <vt:lpstr>Cognito</vt:lpstr>
      <vt:lpstr>Other services (1/2)</vt:lpstr>
      <vt:lpstr>Other services (2/2)</vt:lpstr>
      <vt:lpstr>Information sources</vt:lpstr>
      <vt:lpstr>More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serverless backend with AWS</dc:title>
  <dc:creator>Tero Nordstrom</dc:creator>
  <cp:lastModifiedBy>Tero Nordstrom</cp:lastModifiedBy>
  <cp:revision>67</cp:revision>
  <cp:lastPrinted>2016-10-28T09:40:37Z</cp:lastPrinted>
  <dcterms:created xsi:type="dcterms:W3CDTF">2016-10-27T07:51:43Z</dcterms:created>
  <dcterms:modified xsi:type="dcterms:W3CDTF">2019-04-05T09:25:31Z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0x010100F085897C7E806E46B4D0D11F1472DAB1</vt:lpwstr>
  </property>
</Properties>
</file>